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315" r:id="rId1"/>
  </p:sldMasterIdLst>
  <p:notesMasterIdLst>
    <p:notesMasterId r:id="rId13"/>
  </p:notesMasterIdLst>
  <p:sldIdLst>
    <p:sldId id="266" r:id="rId2"/>
    <p:sldId id="257" r:id="rId3"/>
    <p:sldId id="258" r:id="rId4"/>
    <p:sldId id="267" r:id="rId5"/>
    <p:sldId id="260" r:id="rId6"/>
    <p:sldId id="261" r:id="rId7"/>
    <p:sldId id="262" r:id="rId8"/>
    <p:sldId id="263" r:id="rId9"/>
    <p:sldId id="264" r:id="rId10"/>
    <p:sldId id="268" r:id="rId11"/>
    <p:sldId id="265" r:id="rId12"/>
  </p:sldIdLst>
  <p:sldSz cx="14630400" cy="8229600"/>
  <p:notesSz cx="8229600" cy="14630400"/>
  <p:embeddedFontLst>
    <p:embeddedFont>
      <p:font typeface="Cooper Black" panose="0208090404030B020404" pitchFamily="18" charset="0"/>
      <p:regular r:id="rId14"/>
    </p:embeddedFont>
    <p:embeddedFont>
      <p:font typeface="HGP創英ﾌﾟﾚｾﾞﾝｽEB" panose="02020800000000000000" pitchFamily="18" charset="-128"/>
      <p:regular r:id="rId15"/>
    </p:embeddedFont>
    <p:embeddedFont>
      <p:font typeface="HGP創英角ｺﾞｼｯｸUB" panose="020B0900000000000000" pitchFamily="50" charset="-128"/>
      <p:regular r:id="rId16"/>
    </p:embeddedFont>
    <p:embeddedFont>
      <p:font typeface="HGP明朝E" panose="02020900000000000000" pitchFamily="18" charset="-128"/>
      <p:regular r:id="rId17"/>
    </p:embeddedFont>
    <p:embeddedFont>
      <p:font typeface="HGS創英角ｺﾞｼｯｸUB" panose="020B0900000000000000" pitchFamily="50" charset="-128"/>
      <p:regular r:id="rId18"/>
    </p:embeddedFont>
    <p:embeddedFont>
      <p:font typeface="HGS明朝E" panose="02020900000000000000" pitchFamily="18" charset="-128"/>
      <p:regular r:id="rId19"/>
    </p:embeddedFont>
    <p:embeddedFont>
      <p:font typeface="HG丸ｺﾞｼｯｸM-PRO" panose="020F0600000000000000" pitchFamily="50" charset="-128"/>
      <p:regular r:id="rId20"/>
    </p:embeddedFont>
    <p:embeddedFont>
      <p:font typeface="Open Sans" pitchFamily="2" charset="0"/>
      <p:regular r:id="rId21"/>
      <p:bold r:id="rId22"/>
      <p:italic r:id="rId23"/>
      <p:boldItalic r:id="rId24"/>
    </p:embeddedFont>
    <p:embeddedFont>
      <p:font typeface="Rockwell" panose="02060603020205020403" pitchFamily="18" charset="0"/>
      <p:regular r:id="rId25"/>
      <p:bold r:id="rId26"/>
      <p:italic r:id="rId27"/>
      <p:boldItalic r:id="rId28"/>
    </p:embeddedFont>
    <p:embeddedFont>
      <p:font typeface="游ゴシック" panose="020B0400000000000000" pitchFamily="50" charset="-128"/>
      <p:regular r:id="rId29"/>
      <p:bold r:id="rId30"/>
    </p:embeddedFont>
    <p:embeddedFont>
      <p:font typeface="游ゴシック Light" panose="020B0300000000000000" pitchFamily="50" charset="-128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70"/>
    <a:srgbClr val="3B3C42"/>
    <a:srgbClr val="EFF0F6"/>
    <a:srgbClr val="D6F5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9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143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85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608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9308" y="962758"/>
            <a:ext cx="10364488" cy="3504856"/>
          </a:xfrm>
        </p:spPr>
        <p:txBody>
          <a:bodyPr bIns="0" anchor="b">
            <a:normAutofit/>
          </a:bodyPr>
          <a:lstStyle>
            <a:lvl1pPr algn="ctr">
              <a:defRPr sz="792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9309" y="4468890"/>
            <a:ext cx="10364486" cy="1173145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1ADEA-7D11-40BB-A2BA-723E97990E31}" type="datetimeFigureOut">
              <a:rPr kumimoji="1" lang="ja-JP" altLang="en-US" smtClean="0"/>
              <a:t>2025/11/26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1895" y="395169"/>
            <a:ext cx="6752129" cy="37104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2201" y="958767"/>
            <a:ext cx="973223" cy="604294"/>
          </a:xfrm>
        </p:spPr>
        <p:txBody>
          <a:bodyPr/>
          <a:lstStyle/>
          <a:p>
            <a:fld id="{2844C780-9DDC-420E-94D2-B06BECD12B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8246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3293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5246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022385" cy="559186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002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093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200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554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92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184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503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7529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8540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03012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9308" y="2107357"/>
            <a:ext cx="10371785" cy="2362808"/>
          </a:xfrm>
        </p:spPr>
        <p:txBody>
          <a:bodyPr anchor="b">
            <a:normAutofit/>
          </a:bodyPr>
          <a:lstStyle>
            <a:lvl1pPr algn="ctr">
              <a:defRPr sz="432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9308" y="4470165"/>
            <a:ext cx="10371785" cy="1312784"/>
          </a:xfrm>
        </p:spPr>
        <p:txBody>
          <a:bodyPr tIns="91440">
            <a:normAutofit/>
          </a:bodyPr>
          <a:lstStyle>
            <a:lvl1pPr marL="0" indent="0" algn="ctr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806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152292" cy="127116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386385" cy="413831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04968" y="2420812"/>
            <a:ext cx="5386385" cy="412982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663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154724" cy="126758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386553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386553" cy="317334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7230" y="2427604"/>
            <a:ext cx="5386553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07230" y="3385790"/>
            <a:ext cx="5386553" cy="316484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23830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2007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350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7"/>
            <a:ext cx="3554360" cy="2887822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6389" y="958769"/>
            <a:ext cx="7214964" cy="5590591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554360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6371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5"/>
            <a:ext cx="6638794" cy="2306759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840" dirty="0"/>
            </a:lvl1pPr>
          </a:lstStyle>
          <a:p>
            <a:pPr lvl="0" algn="ctr"/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671520"/>
            <a:ext cx="6629285" cy="2508161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00595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149458" cy="1259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149458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90495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6752129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346749"/>
            <a:ext cx="14630400" cy="300718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7355206"/>
            <a:ext cx="14630400" cy="89154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7365770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3795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16" r:id="rId1"/>
    <p:sldLayoutId id="2147484317" r:id="rId2"/>
    <p:sldLayoutId id="2147484318" r:id="rId3"/>
    <p:sldLayoutId id="2147484319" r:id="rId4"/>
    <p:sldLayoutId id="2147484320" r:id="rId5"/>
    <p:sldLayoutId id="2147484321" r:id="rId6"/>
    <p:sldLayoutId id="2147484322" r:id="rId7"/>
    <p:sldLayoutId id="2147484323" r:id="rId8"/>
    <p:sldLayoutId id="2147484324" r:id="rId9"/>
    <p:sldLayoutId id="2147484325" r:id="rId10"/>
    <p:sldLayoutId id="2147484326" r:id="rId11"/>
    <p:sldLayoutId id="2147484327" r:id="rId12"/>
    <p:sldLayoutId id="2147484328" r:id="rId13"/>
    <p:sldLayoutId id="2147484330" r:id="rId14"/>
    <p:sldLayoutId id="2147484331" r:id="rId15"/>
    <p:sldLayoutId id="2147484332" r:id="rId16"/>
    <p:sldLayoutId id="2147484333" r:id="rId17"/>
    <p:sldLayoutId id="2147484334" r:id="rId18"/>
    <p:sldLayoutId id="2147484335" r:id="rId19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kumimoji="1" sz="384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5" Type="http://schemas.openxmlformats.org/officeDocument/2006/relationships/image" Target="../media/image8.sv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5" Type="http://schemas.openxmlformats.org/officeDocument/2006/relationships/image" Target="../media/image13.sv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svg"/><Relationship Id="rId5" Type="http://schemas.openxmlformats.org/officeDocument/2006/relationships/image" Target="../media/image24.svg"/><Relationship Id="rId4" Type="http://schemas.openxmlformats.org/officeDocument/2006/relationships/image" Target="../media/image6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EAD2FB5B-1DF7-4802-85E5-CF6C33B69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4294"/>
            <a:ext cx="14630400" cy="835818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2BBE08D-ABBF-4E89-B490-132D5FDC294B}"/>
              </a:ext>
            </a:extLst>
          </p:cNvPr>
          <p:cNvSpPr txBox="1"/>
          <p:nvPr/>
        </p:nvSpPr>
        <p:spPr>
          <a:xfrm>
            <a:off x="8251161" y="3172194"/>
            <a:ext cx="6919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b="1">
                <a:ln>
                  <a:solidFill>
                    <a:schemeClr val="bg1"/>
                  </a:solidFill>
                </a:ln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他者撮影限定</a:t>
            </a:r>
            <a:r>
              <a:rPr lang="en-US" altLang="ja-JP" sz="4800" b="1">
                <a:ln>
                  <a:solidFill>
                    <a:schemeClr val="bg1"/>
                  </a:solidFill>
                </a:ln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SNS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44FD337-F685-4968-B390-E0A0C05E8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000" y="1963537"/>
            <a:ext cx="4374776" cy="43747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59CA238-566F-4804-9886-02E890839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467" y="1174993"/>
            <a:ext cx="7230877" cy="7230877"/>
          </a:xfrm>
          <a:prstGeom prst="rect">
            <a:avLst/>
          </a:prstGeom>
          <a:effectLst>
            <a:glow rad="1651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898017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00261" y="2336720"/>
            <a:ext cx="7192208" cy="531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収益化モデル：広告とプレミアム機能</a:t>
            </a:r>
            <a:endParaRPr lang="en-US" sz="33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Text 1"/>
          <p:cNvSpPr/>
          <p:nvPr/>
        </p:nvSpPr>
        <p:spPr>
          <a:xfrm>
            <a:off x="5721727" y="1610268"/>
            <a:ext cx="3186946" cy="398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54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広告収入</a:t>
            </a:r>
            <a:endParaRPr lang="en-US" sz="54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00261" y="2080630"/>
            <a:ext cx="6312456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Open Sans" pitchFamily="34" charset="-120"/>
              </a:rPr>
              <a:t>投稿回数制限に達した際、広告視聴で回復オプションを提供。</a:t>
            </a:r>
            <a:endParaRPr lang="en-US" sz="165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604059" y="2420434"/>
            <a:ext cx="3482459" cy="398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プレミアム機能（課金）</a:t>
            </a:r>
            <a:endParaRPr lang="en-US" sz="25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604059" y="3031224"/>
            <a:ext cx="6312456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Open Sans" pitchFamily="34" charset="-120"/>
              </a:rPr>
              <a:t>投稿枚数上限の解放/追加</a:t>
            </a:r>
            <a:endParaRPr lang="en-US" sz="165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604059" y="3445324"/>
            <a:ext cx="6312456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Open Sans" pitchFamily="34" charset="-120"/>
              </a:rPr>
              <a:t>高画質保存機能</a:t>
            </a:r>
            <a:endParaRPr lang="en-US" sz="165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604059" y="3859423"/>
            <a:ext cx="6312456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Open Sans" pitchFamily="34" charset="-120"/>
              </a:rPr>
              <a:t>プライベートグループ作成</a:t>
            </a:r>
            <a:endParaRPr lang="en-US" sz="165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604059" y="4273523"/>
            <a:ext cx="6312456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Open Sans" pitchFamily="34" charset="-120"/>
              </a:rPr>
              <a:t>期間限定エフェクト・スタンプ</a:t>
            </a:r>
            <a:endParaRPr lang="en-US" sz="165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4779" y="6163293"/>
            <a:ext cx="1950720" cy="195072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E6DAB102-9FD5-429F-AACA-17126965D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743" y="2492413"/>
            <a:ext cx="4743947" cy="4993628"/>
          </a:xfrm>
          <a:prstGeom prst="rect">
            <a:avLst/>
          </a:prstGeom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E816226A-0851-4A06-8457-ABF8B0BFA242}"/>
              </a:ext>
            </a:extLst>
          </p:cNvPr>
          <p:cNvSpPr/>
          <p:nvPr/>
        </p:nvSpPr>
        <p:spPr>
          <a:xfrm>
            <a:off x="654844" y="589883"/>
            <a:ext cx="56290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ja-JP" altLang="en-US" sz="6600" b="1" u="sng">
                <a:ln>
                  <a:solidFill>
                    <a:schemeClr val="bg1"/>
                  </a:solidFill>
                </a:ln>
                <a:gradFill>
                  <a:gsLst>
                    <a:gs pos="10000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1"/>
                    </a:gs>
                    <a:gs pos="0">
                      <a:srgbClr val="FFFF00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oper Black" panose="0208090404030B020404" pitchFamily="18" charset="0"/>
                <a:ea typeface="HGP創英角ｺﾞｼｯｸUB" panose="020B0900000000000000" pitchFamily="50" charset="-128"/>
                <a:cs typeface="Unbounded Bold" pitchFamily="34" charset="-120"/>
              </a:rPr>
              <a:t>収益化モデル</a:t>
            </a:r>
            <a:endParaRPr lang="en-US" sz="6600" u="sng" dirty="0">
              <a:ln>
                <a:solidFill>
                  <a:schemeClr val="bg1"/>
                </a:solidFill>
              </a:ln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  <a:gs pos="0">
                    <a:srgbClr val="FFFF00"/>
                  </a:gs>
                </a:gsLst>
                <a:lin ang="5400000" scaled="1"/>
              </a:gra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4335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33330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RelaShare：新たな繋がりを創造する</a:t>
            </a:r>
            <a:endParaRPr lang="en-US" sz="355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30744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Open Sans" pitchFamily="34" charset="-120"/>
              </a:rPr>
              <a:t>RelaShareは、単なる写真共有アプリではない。それは、人々が互いにもっと深く繋がり、飾らない自分を安心して表現できる場所。SNSの未来を、より人間らしく、より意味のあるものへと変革する。</a:t>
            </a:r>
            <a:endParaRPr lang="en-US" sz="175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15137" y="853440"/>
            <a:ext cx="6314454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ja-JP" altLang="en-US" sz="3550" b="1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　　　　　　　　　</a:t>
            </a:r>
            <a:r>
              <a:rPr lang="en-US" sz="3550" b="1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とは？</a:t>
            </a:r>
          </a:p>
          <a:p>
            <a:pPr marL="0" indent="0" algn="l">
              <a:lnSpc>
                <a:spcPts val="4450"/>
              </a:lnSpc>
              <a:buNone/>
            </a:pPr>
            <a:r>
              <a:rPr lang="en-US" sz="3550" b="1" u="sng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コンセプトと特徴</a:t>
            </a:r>
            <a:endParaRPr lang="en-US" sz="3550" u="sng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741438" y="2327553"/>
            <a:ext cx="3664744" cy="2592348"/>
          </a:xfrm>
          <a:prstGeom prst="roundRect">
            <a:avLst>
              <a:gd name="adj" fmla="val 367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975872" y="256198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6A688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3038" y="2749034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75872" y="34692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自撮り投稿の禁止</a:t>
            </a:r>
            <a:endParaRPr lang="en-US" sz="32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8" name="Text 4"/>
          <p:cNvSpPr/>
          <p:nvPr/>
        </p:nvSpPr>
        <p:spPr>
          <a:xfrm>
            <a:off x="6975872" y="3959662"/>
            <a:ext cx="34226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33F70"/>
                </a:solidFill>
                <a:latin typeface="HGP明朝E" panose="02020900000000000000" pitchFamily="18" charset="-128"/>
                <a:ea typeface="HGP明朝E" panose="02020900000000000000" pitchFamily="18" charset="-128"/>
                <a:cs typeface="Open Sans" pitchFamily="34" charset="-120"/>
              </a:rPr>
              <a:t>他者が撮影した写真のみ投稿可能</a:t>
            </a:r>
            <a:endParaRPr lang="en-US" sz="175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9" name="Shape 5"/>
          <p:cNvSpPr/>
          <p:nvPr/>
        </p:nvSpPr>
        <p:spPr>
          <a:xfrm>
            <a:off x="10632996" y="2327553"/>
            <a:ext cx="3664863" cy="2592348"/>
          </a:xfrm>
          <a:prstGeom prst="roundRect">
            <a:avLst>
              <a:gd name="adj" fmla="val 367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867430" y="256198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6A688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54596" y="2749034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867430" y="34692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他者撮影に特化</a:t>
            </a:r>
            <a:endParaRPr lang="en-US" sz="32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0867430" y="3959662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33F70"/>
                </a:solidFill>
                <a:latin typeface="HGP明朝E" panose="02020900000000000000" pitchFamily="18" charset="-128"/>
                <a:ea typeface="HGP明朝E" panose="02020900000000000000" pitchFamily="18" charset="-128"/>
                <a:cs typeface="Open Sans" pitchFamily="34" charset="-120"/>
              </a:rPr>
              <a:t>友人や家族が撮った写真で交流</a:t>
            </a:r>
            <a:endParaRPr lang="en-US" sz="1750" dirty="0">
              <a:latin typeface="HGP明朝E" panose="02020900000000000000" pitchFamily="18" charset="-128"/>
              <a:ea typeface="HGP明朝E" panose="02020900000000000000" pitchFamily="18" charset="-128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6741438" y="5173682"/>
            <a:ext cx="7556421" cy="2229445"/>
          </a:xfrm>
          <a:prstGeom prst="roundRect">
            <a:avLst>
              <a:gd name="adj" fmla="val 427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975872" y="538114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6A688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3038" y="5568196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975872" y="6288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1日3枚の投</a:t>
            </a:r>
            <a:r>
              <a:rPr lang="en-US" sz="3200" b="1" dirty="0">
                <a:ln>
                  <a:solidFill>
                    <a:srgbClr val="D6F5EE"/>
                  </a:solidFill>
                </a:ln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稿</a:t>
            </a:r>
            <a:r>
              <a:rPr lang="en-US" sz="3200" b="1" dirty="0"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制限</a:t>
            </a:r>
            <a:endParaRPr lang="en-US" sz="32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6975872" y="677882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HGS明朝E" panose="02020900000000000000" pitchFamily="18" charset="-128"/>
                <a:ea typeface="HGS明朝E" panose="02020900000000000000" pitchFamily="18" charset="-128"/>
                <a:cs typeface="Open Sans" pitchFamily="34" charset="-120"/>
              </a:rPr>
              <a:t>質の高い投稿と「映え疲れ</a:t>
            </a:r>
            <a:r>
              <a:rPr lang="en-US" sz="1750">
                <a:solidFill>
                  <a:srgbClr val="333F70"/>
                </a:solidFill>
                <a:latin typeface="HGS明朝E" panose="02020900000000000000" pitchFamily="18" charset="-128"/>
                <a:ea typeface="HGS明朝E" panose="02020900000000000000" pitchFamily="18" charset="-128"/>
                <a:cs typeface="Open Sans" pitchFamily="34" charset="-120"/>
              </a:rPr>
              <a:t>」の軽減</a:t>
            </a:r>
            <a:endParaRPr lang="en-US" sz="1750" dirty="0">
              <a:latin typeface="HGS明朝E" panose="02020900000000000000" pitchFamily="18" charset="-128"/>
              <a:ea typeface="HGS明朝E" panose="02020900000000000000" pitchFamily="18" charset="-128"/>
            </a:endParaRPr>
          </a:p>
        </p:txBody>
      </p:sp>
      <p:sp>
        <p:nvSpPr>
          <p:cNvPr id="21" name="AutoShape 2" descr="スマートフォン・スマホのイラスト｜商用可・フリーイラスト素材｜ソコスト">
            <a:extLst>
              <a:ext uri="{FF2B5EF4-FFF2-40B4-BE49-F238E27FC236}">
                <a16:creationId xmlns:a16="http://schemas.microsoft.com/office/drawing/2014/main" id="{BFDD7076-7879-4C8C-BA21-12ED2497C4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24048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2" name="AutoShape 4" descr="スマートフォン・スマホのイラスト｜商用可・フリーイラスト素材｜ソコスト">
            <a:extLst>
              <a:ext uri="{FF2B5EF4-FFF2-40B4-BE49-F238E27FC236}">
                <a16:creationId xmlns:a16="http://schemas.microsoft.com/office/drawing/2014/main" id="{5DAB771D-F8A2-4323-A582-345FFCF80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76447" y="4114799"/>
            <a:ext cx="2269093" cy="226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977B0966-3BED-4C06-95FB-B4D54B393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1970" y="-28770"/>
            <a:ext cx="6384943" cy="8258369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86BCDA8B-B535-4B1B-871E-9FACF43A65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9787" y="-632556"/>
            <a:ext cx="3351098" cy="3351098"/>
          </a:xfrm>
          <a:prstGeom prst="rect">
            <a:avLst/>
          </a:prstGeom>
          <a:effectLst>
            <a:glow rad="165100">
              <a:schemeClr val="tx1"/>
            </a:glo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310" y="1186332"/>
            <a:ext cx="56290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ja-JP" altLang="en-US" sz="6600" b="1" u="sng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　　　　　　　　　　</a:t>
            </a:r>
            <a:r>
              <a:rPr lang="en-US" sz="6600" b="1" u="sng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が目指すもの</a:t>
            </a:r>
            <a:endParaRPr lang="en-US" sz="6600" u="sng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330059"/>
            <a:ext cx="4196358" cy="2589967"/>
          </a:xfrm>
          <a:prstGeom prst="roundRect">
            <a:avLst>
              <a:gd name="adj" fmla="val 5649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330059"/>
            <a:ext cx="121920" cy="2589967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587353"/>
            <a:ext cx="359033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「映え疲れ」からの解放</a:t>
            </a:r>
            <a:endParaRPr lang="en-US" sz="2650" dirty="0">
              <a:ln>
                <a:solidFill>
                  <a:schemeClr val="tx1">
                    <a:lumMod val="95000"/>
                  </a:schemeClr>
                </a:solidFill>
              </a:ln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42524" y="4114800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自撮りのための準備や加工のプレッシャーからユーザーを解放し、自然体な自己表現を促進する。</a:t>
            </a:r>
            <a:endParaRPr lang="en-US" sz="175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216962" y="3330059"/>
            <a:ext cx="4196358" cy="2589967"/>
          </a:xfrm>
          <a:prstGeom prst="roundRect">
            <a:avLst>
              <a:gd name="adj" fmla="val 5649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330059"/>
            <a:ext cx="121920" cy="2589967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58735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他者との関係性強化</a:t>
            </a:r>
            <a:endParaRPr lang="en-US" sz="2650" dirty="0">
              <a:ln>
                <a:solidFill>
                  <a:schemeClr val="tx1">
                    <a:lumMod val="95000"/>
                  </a:schemeClr>
                </a:solidFill>
              </a:ln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565696" y="414873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写真を撮り合う行為を通じて、リアルなコミュニケーションを創出し、人との繋がりを深める。</a:t>
            </a:r>
            <a:endParaRPr lang="en-US" sz="175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640133" y="3330059"/>
            <a:ext cx="4196358" cy="2589967"/>
          </a:xfrm>
          <a:prstGeom prst="roundRect">
            <a:avLst>
              <a:gd name="adj" fmla="val 5649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330059"/>
            <a:ext cx="121920" cy="2589967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58735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投稿の質の向上</a:t>
            </a:r>
            <a:endParaRPr lang="en-US" sz="2650" dirty="0">
              <a:ln>
                <a:solidFill>
                  <a:schemeClr val="tx1">
                    <a:lumMod val="95000"/>
                  </a:schemeClr>
                </a:solidFill>
              </a:ln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988868" y="414873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1日3枚の制限により、一枚一枚の写真に込められた物語や意味を大切にする文化を育む。</a:t>
            </a:r>
            <a:endParaRPr lang="en-US" sz="175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E38B4A9B-2134-4B7E-A173-CD4AC5A0A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9" y="356544"/>
            <a:ext cx="6986612" cy="1659576"/>
          </a:xfrm>
          <a:prstGeom prst="rect">
            <a:avLst/>
          </a:prstGeom>
          <a:effectLst>
            <a:glow rad="152400">
              <a:schemeClr val="tx1"/>
            </a:glo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310" y="1186332"/>
            <a:ext cx="56290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ja-JP" altLang="en-US" sz="6600" b="1" u="sng">
                <a:latin typeface="Cooper Black" panose="0208090404030B020404" pitchFamily="18" charset="0"/>
                <a:ea typeface="HGP創英角ｺﾞｼｯｸUB" panose="020B0900000000000000" pitchFamily="50" charset="-128"/>
                <a:cs typeface="Unbounded Bold" pitchFamily="34" charset="-120"/>
              </a:rPr>
              <a:t>ターゲットユーザー</a:t>
            </a:r>
            <a:endParaRPr lang="en-US" sz="6600" u="sng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330059"/>
            <a:ext cx="4196358" cy="2589967"/>
          </a:xfrm>
          <a:prstGeom prst="roundRect">
            <a:avLst>
              <a:gd name="adj" fmla="val 5649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Shape 2"/>
          <p:cNvSpPr/>
          <p:nvPr/>
        </p:nvSpPr>
        <p:spPr>
          <a:xfrm>
            <a:off x="763310" y="3330059"/>
            <a:ext cx="121920" cy="2589967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5" name="Text 3"/>
          <p:cNvSpPr/>
          <p:nvPr/>
        </p:nvSpPr>
        <p:spPr>
          <a:xfrm>
            <a:off x="1029117" y="3587352"/>
            <a:ext cx="3817143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SNS</a:t>
            </a:r>
            <a:r>
              <a:rPr lang="ja-JP" altLang="en-US" sz="2650" b="1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疲れを感じている若者</a:t>
            </a:r>
            <a:endParaRPr lang="en-US" sz="2650" dirty="0">
              <a:ln>
                <a:solidFill>
                  <a:schemeClr val="tx1">
                    <a:lumMod val="95000"/>
                  </a:schemeClr>
                </a:solidFill>
              </a:ln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18981" y="441127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ja-JP" altLang="en-US" sz="1750">
                <a:solidFill>
                  <a:srgbClr val="333F7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「映え」志向の</a:t>
            </a:r>
            <a:r>
              <a:rPr lang="en-US" altLang="ja-JP" sz="1750">
                <a:solidFill>
                  <a:srgbClr val="333F7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SNS</a:t>
            </a:r>
            <a:r>
              <a:rPr lang="ja-JP" altLang="en-US" sz="1750">
                <a:solidFill>
                  <a:srgbClr val="333F7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に疲弊し、より自然な交流を求めている。</a:t>
            </a:r>
            <a:endParaRPr lang="ja-JP" altLang="en-US" sz="1750" dirty="0">
              <a:solidFill>
                <a:srgbClr val="333F7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  <a:cs typeface="Open Sans" pitchFamily="34" charset="-12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216962" y="3330059"/>
            <a:ext cx="4196358" cy="2589967"/>
          </a:xfrm>
          <a:prstGeom prst="roundRect">
            <a:avLst>
              <a:gd name="adj" fmla="val 5649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330059"/>
            <a:ext cx="121920" cy="2589967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9" name="Text 7"/>
          <p:cNvSpPr/>
          <p:nvPr/>
        </p:nvSpPr>
        <p:spPr>
          <a:xfrm>
            <a:off x="5308402" y="358735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ja-JP" altLang="en-US" sz="2650" b="1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飾らない日常を共有したい人</a:t>
            </a:r>
            <a:endParaRPr lang="en-US" sz="2650" dirty="0">
              <a:ln>
                <a:solidFill>
                  <a:schemeClr val="tx1">
                    <a:lumMod val="95000"/>
                  </a:schemeClr>
                </a:solidFill>
              </a:ln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565696" y="441127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ja-JP" sz="1750">
                <a:solidFill>
                  <a:srgbClr val="333F7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加工されていないリアルな瞬間を共有し、共感を求める。</a:t>
            </a:r>
            <a:endParaRPr lang="en-US" altLang="ja-JP" sz="1750" dirty="0">
              <a:solidFill>
                <a:srgbClr val="333F7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640133" y="3330059"/>
            <a:ext cx="4196358" cy="2589967"/>
          </a:xfrm>
          <a:prstGeom prst="roundRect">
            <a:avLst>
              <a:gd name="adj" fmla="val 5649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330059"/>
            <a:ext cx="121920" cy="2589967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13" name="Text 11"/>
          <p:cNvSpPr/>
          <p:nvPr/>
        </p:nvSpPr>
        <p:spPr>
          <a:xfrm>
            <a:off x="9927906" y="358735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ja-JP" altLang="en-US" sz="2650" b="1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新たな</a:t>
            </a:r>
            <a:r>
              <a:rPr lang="en-US" altLang="ja-JP" sz="2650" b="1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SNS</a:t>
            </a:r>
            <a:r>
              <a:rPr lang="ja-JP" altLang="en-US" sz="2650" b="1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体験に興味が</a:t>
            </a:r>
            <a:endParaRPr lang="en-US" altLang="ja-JP" sz="2650" b="1">
              <a:ln>
                <a:solidFill>
                  <a:schemeClr val="tx1">
                    <a:lumMod val="95000"/>
                  </a:schemeClr>
                </a:solidFill>
              </a:ln>
              <a:solidFill>
                <a:srgbClr val="333F7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  <a:cs typeface="Unbounded Bold" pitchFamily="34" charset="-120"/>
            </a:endParaRPr>
          </a:p>
          <a:p>
            <a:pPr marL="0" indent="0" algn="l">
              <a:lnSpc>
                <a:spcPts val="3300"/>
              </a:lnSpc>
              <a:buNone/>
            </a:pPr>
            <a:r>
              <a:rPr lang="ja-JP" altLang="en-US" sz="2650" b="1">
                <a:ln>
                  <a:solidFill>
                    <a:schemeClr val="tx1">
                      <a:lumMod val="95000"/>
                    </a:schemeClr>
                  </a:solidFill>
                </a:ln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ある人</a:t>
            </a:r>
            <a:endParaRPr lang="en-US" sz="2650" dirty="0">
              <a:ln>
                <a:solidFill>
                  <a:schemeClr val="tx1">
                    <a:lumMod val="95000"/>
                  </a:schemeClr>
                </a:solidFill>
              </a:ln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988867" y="441735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ja-JP" sz="1750">
                <a:solidFill>
                  <a:srgbClr val="333F7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既存のSNSとは異なるコンセプトに魅力を感じる。</a:t>
            </a:r>
            <a:endParaRPr lang="en-US" altLang="ja-JP" sz="1750" dirty="0">
              <a:solidFill>
                <a:srgbClr val="333F7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E22F0065-57DD-42C1-B503-E73B46EE0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230" y="2695039"/>
            <a:ext cx="566976" cy="566976"/>
          </a:xfrm>
          <a:prstGeom prst="rect">
            <a:avLst/>
          </a:prstGeom>
        </p:spPr>
      </p:pic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E5DA78A3-8FB3-4B09-AD71-F83C52FD3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8402" y="2695039"/>
            <a:ext cx="566976" cy="566976"/>
          </a:xfrm>
          <a:prstGeom prst="rect">
            <a:avLst/>
          </a:prstGeom>
        </p:spPr>
      </p:pic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50929E78-5DF1-4695-A82E-4FCB6373C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31573" y="2691665"/>
            <a:ext cx="566976" cy="566976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8766A78-F656-4EA6-BC70-8137C0541F43}"/>
              </a:ext>
            </a:extLst>
          </p:cNvPr>
          <p:cNvSpPr/>
          <p:nvPr/>
        </p:nvSpPr>
        <p:spPr>
          <a:xfrm>
            <a:off x="1448791" y="6616548"/>
            <a:ext cx="11732699" cy="464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altLang="ja-JP" sz="4000">
                <a:latin typeface="HGS創英角ｺﾞｼｯｸUB" panose="020B0900000000000000" pitchFamily="50" charset="-128"/>
                <a:ea typeface="HGS創英角ｺﾞｼｯｸUB" panose="020B0900000000000000" pitchFamily="50" charset="-128"/>
                <a:cs typeface="Open Sans" pitchFamily="34" charset="-120"/>
              </a:rPr>
              <a:t>主に</a:t>
            </a:r>
            <a:r>
              <a:rPr lang="en-US" altLang="ja-JP" sz="4000">
                <a:ln>
                  <a:solidFill>
                    <a:schemeClr val="bg1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  <a:cs typeface="Open Sans" pitchFamily="34" charset="-120"/>
              </a:rPr>
              <a:t>10</a:t>
            </a:r>
            <a:r>
              <a:rPr lang="en-US" altLang="ja-JP" sz="4000">
                <a:ln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  <a:cs typeface="Open Sans" pitchFamily="34" charset="-120"/>
              </a:rPr>
              <a:t>代後半</a:t>
            </a:r>
            <a:r>
              <a:rPr lang="en-US" altLang="ja-JP" sz="4000">
                <a:latin typeface="HGS創英角ｺﾞｼｯｸUB" panose="020B0900000000000000" pitchFamily="50" charset="-128"/>
                <a:ea typeface="HGS創英角ｺﾞｼｯｸUB" panose="020B0900000000000000" pitchFamily="50" charset="-128"/>
                <a:cs typeface="Open Sans" pitchFamily="34" charset="-120"/>
              </a:rPr>
              <a:t>から</a:t>
            </a:r>
            <a:r>
              <a:rPr lang="en-US" altLang="ja-JP" sz="4000">
                <a:ln>
                  <a:solidFill>
                    <a:schemeClr val="bg1"/>
                  </a:solidFill>
                </a:ln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HGS創英角ｺﾞｼｯｸUB" panose="020B0900000000000000" pitchFamily="50" charset="-128"/>
                <a:ea typeface="HGS創英角ｺﾞｼｯｸUB" panose="020B0900000000000000" pitchFamily="50" charset="-128"/>
                <a:cs typeface="Open Sans" pitchFamily="34" charset="-120"/>
              </a:rPr>
              <a:t>20代後半</a:t>
            </a:r>
            <a:r>
              <a:rPr lang="en-US" altLang="ja-JP" sz="4000">
                <a:latin typeface="HGS創英角ｺﾞｼｯｸUB" panose="020B0900000000000000" pitchFamily="50" charset="-128"/>
                <a:ea typeface="HGS創英角ｺﾞｼｯｸUB" panose="020B0900000000000000" pitchFamily="50" charset="-128"/>
                <a:cs typeface="Open Sans" pitchFamily="34" charset="-120"/>
              </a:rPr>
              <a:t>の若者を対象とする。</a:t>
            </a:r>
            <a:endParaRPr lang="en-US" altLang="ja-JP" sz="4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7313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/>
          <p:cNvSpPr/>
          <p:nvPr/>
        </p:nvSpPr>
        <p:spPr>
          <a:xfrm>
            <a:off x="1516456" y="1608130"/>
            <a:ext cx="2338864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6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写真の選択</a:t>
            </a:r>
            <a:endParaRPr lang="en-US" sz="3600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Text 4"/>
          <p:cNvSpPr/>
          <p:nvPr/>
        </p:nvSpPr>
        <p:spPr>
          <a:xfrm>
            <a:off x="1516456" y="2012585"/>
            <a:ext cx="341983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アルバムから他者が撮影した写真を選ぶ。</a:t>
            </a:r>
            <a:endParaRPr lang="en-US" sz="24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9" name="Text 7"/>
          <p:cNvSpPr/>
          <p:nvPr/>
        </p:nvSpPr>
        <p:spPr>
          <a:xfrm>
            <a:off x="1516456" y="2917818"/>
            <a:ext cx="2338864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6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同意の確認</a:t>
            </a:r>
            <a:endParaRPr lang="en-US" sz="3600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516456" y="3322273"/>
            <a:ext cx="440090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他者撮影写真であることのチェックボックスに同意。</a:t>
            </a:r>
            <a:endParaRPr lang="en-US" sz="24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516456" y="4331292"/>
            <a:ext cx="2338864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600" b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メンション（任意）</a:t>
            </a:r>
            <a:endParaRPr lang="en-US" sz="36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516456" y="4735748"/>
            <a:ext cx="329600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写真を撮ってくれた人をタグ付けする。</a:t>
            </a:r>
            <a:endParaRPr lang="en-US" sz="24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535417" y="5799822"/>
            <a:ext cx="2338864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6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投稿枚数制限</a:t>
            </a:r>
            <a:endParaRPr lang="en-US" sz="3600" dirty="0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509783" y="6260283"/>
            <a:ext cx="3321641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1日3枚。超過時は広告視聴または課金。</a:t>
            </a:r>
            <a:endParaRPr lang="en-US" sz="24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535417" y="7109509"/>
            <a:ext cx="3040023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600" b="1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キャプション・ハッシュタグ</a:t>
            </a:r>
            <a:endParaRPr lang="en-US" sz="36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535417" y="7513965"/>
            <a:ext cx="2819757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任意で追加し、投稿を完了する。</a:t>
            </a:r>
            <a:endParaRPr lang="en-US" sz="24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90DB51F1-CAC1-47DA-A7EE-CA329A5D4CE0}"/>
              </a:ext>
            </a:extLst>
          </p:cNvPr>
          <p:cNvSpPr/>
          <p:nvPr/>
        </p:nvSpPr>
        <p:spPr>
          <a:xfrm>
            <a:off x="654844" y="589883"/>
            <a:ext cx="56290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ja-JP" altLang="en-US" sz="6600" b="1" u="sng">
                <a:latin typeface="Cooper Black" panose="0208090404030B020404" pitchFamily="18" charset="0"/>
                <a:ea typeface="HGP創英角ｺﾞｼｯｸUB" panose="020B0900000000000000" pitchFamily="50" charset="-128"/>
                <a:cs typeface="Unbounded Bold" pitchFamily="34" charset="-120"/>
              </a:rPr>
              <a:t>写真投稿の具体的な流れ</a:t>
            </a:r>
            <a:endParaRPr lang="en-US" sz="6600" u="sng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26" name="Image 1" descr="preencoded.png">
            <a:extLst>
              <a:ext uri="{FF2B5EF4-FFF2-40B4-BE49-F238E27FC236}">
                <a16:creationId xmlns:a16="http://schemas.microsoft.com/office/drawing/2014/main" id="{FA547758-5B1A-4A3A-B693-14350FA60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66" y="3998076"/>
            <a:ext cx="1024206" cy="1405629"/>
          </a:xfrm>
          <a:prstGeom prst="rect">
            <a:avLst/>
          </a:prstGeom>
        </p:spPr>
      </p:pic>
      <p:pic>
        <p:nvPicPr>
          <p:cNvPr id="27" name="Image 2" descr="preencoded.png">
            <a:extLst>
              <a:ext uri="{FF2B5EF4-FFF2-40B4-BE49-F238E27FC236}">
                <a16:creationId xmlns:a16="http://schemas.microsoft.com/office/drawing/2014/main" id="{7168DE9D-F4B1-46A2-A144-D0D4AC4C0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65" y="5411957"/>
            <a:ext cx="1024206" cy="1405629"/>
          </a:xfrm>
          <a:prstGeom prst="rect">
            <a:avLst/>
          </a:prstGeom>
        </p:spPr>
      </p:pic>
      <p:pic>
        <p:nvPicPr>
          <p:cNvPr id="28" name="Image 3" descr="preencoded.png">
            <a:extLst>
              <a:ext uri="{FF2B5EF4-FFF2-40B4-BE49-F238E27FC236}">
                <a16:creationId xmlns:a16="http://schemas.microsoft.com/office/drawing/2014/main" id="{59A1C749-A471-4F85-839A-01946CB96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26" y="2603721"/>
            <a:ext cx="1024206" cy="1405629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09B824E-04C4-4C4B-8ED1-F1B60C298918}"/>
              </a:ext>
            </a:extLst>
          </p:cNvPr>
          <p:cNvSpPr txBox="1"/>
          <p:nvPr/>
        </p:nvSpPr>
        <p:spPr>
          <a:xfrm>
            <a:off x="675990" y="3171194"/>
            <a:ext cx="407876" cy="337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3B3C42"/>
                </a:solidFill>
              </a:rPr>
              <a:t>✓</a:t>
            </a:r>
          </a:p>
        </p:txBody>
      </p:sp>
      <p:pic>
        <p:nvPicPr>
          <p:cNvPr id="33" name="Image 3" descr="preencoded.png">
            <a:extLst>
              <a:ext uri="{FF2B5EF4-FFF2-40B4-BE49-F238E27FC236}">
                <a16:creationId xmlns:a16="http://schemas.microsoft.com/office/drawing/2014/main" id="{94BCBF1B-E224-4054-88A3-D55237375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05" y="6817587"/>
            <a:ext cx="1024206" cy="1405629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963C965-C228-4438-88B0-461E93DE7F29}"/>
              </a:ext>
            </a:extLst>
          </p:cNvPr>
          <p:cNvSpPr/>
          <p:nvPr/>
        </p:nvSpPr>
        <p:spPr>
          <a:xfrm>
            <a:off x="731336" y="7374182"/>
            <a:ext cx="332343" cy="337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>
                <a:solidFill>
                  <a:srgbClr val="3B3C42"/>
                </a:solidFill>
              </a:rPr>
              <a:t>#</a:t>
            </a:r>
            <a:endParaRPr kumimoji="1" lang="ja-JP" altLang="en-US">
              <a:solidFill>
                <a:srgbClr val="3B3C42"/>
              </a:solidFill>
            </a:endParaRPr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D0056043-D2B1-46EA-83F5-EC9BAC79BE64}"/>
              </a:ext>
            </a:extLst>
          </p:cNvPr>
          <p:cNvGrpSpPr/>
          <p:nvPr/>
        </p:nvGrpSpPr>
        <p:grpSpPr>
          <a:xfrm>
            <a:off x="367829" y="1210701"/>
            <a:ext cx="1024206" cy="1405629"/>
            <a:chOff x="367829" y="1210701"/>
            <a:chExt cx="1024206" cy="1405629"/>
          </a:xfrm>
        </p:grpSpPr>
        <p:pic>
          <p:nvPicPr>
            <p:cNvPr id="25" name="Image 0" descr="preencoded.png">
              <a:extLst>
                <a:ext uri="{FF2B5EF4-FFF2-40B4-BE49-F238E27FC236}">
                  <a16:creationId xmlns:a16="http://schemas.microsoft.com/office/drawing/2014/main" id="{DDB54753-FD72-48F2-B3B7-9E52A0A67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7829" y="1210701"/>
              <a:ext cx="1024206" cy="1405629"/>
            </a:xfrm>
            <a:prstGeom prst="rect">
              <a:avLst/>
            </a:prstGeom>
          </p:spPr>
        </p:pic>
        <p:sp>
          <p:nvSpPr>
            <p:cNvPr id="30" name="楕円 29">
              <a:extLst>
                <a:ext uri="{FF2B5EF4-FFF2-40B4-BE49-F238E27FC236}">
                  <a16:creationId xmlns:a16="http://schemas.microsoft.com/office/drawing/2014/main" id="{941A9554-9CD3-4024-B18A-3F48C9E88147}"/>
                </a:ext>
              </a:extLst>
            </p:cNvPr>
            <p:cNvSpPr/>
            <p:nvPr/>
          </p:nvSpPr>
          <p:spPr>
            <a:xfrm>
              <a:off x="614967" y="1691846"/>
              <a:ext cx="529924" cy="504082"/>
            </a:xfrm>
            <a:prstGeom prst="ellipse">
              <a:avLst/>
            </a:prstGeom>
            <a:solidFill>
              <a:srgbClr val="EFF0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D56FCDBF-4F59-4935-BAF2-7400AE6E0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8142" y="1764591"/>
              <a:ext cx="298730" cy="280440"/>
            </a:xfrm>
            <a:prstGeom prst="rect">
              <a:avLst/>
            </a:prstGeom>
          </p:spPr>
        </p:pic>
      </p:grpSp>
      <p:pic>
        <p:nvPicPr>
          <p:cNvPr id="55" name="図 54">
            <a:extLst>
              <a:ext uri="{FF2B5EF4-FFF2-40B4-BE49-F238E27FC236}">
                <a16:creationId xmlns:a16="http://schemas.microsoft.com/office/drawing/2014/main" id="{94D19D4D-B795-477F-B013-B68F4EDF1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8978" y="0"/>
            <a:ext cx="585835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2294512" y="1660921"/>
            <a:ext cx="3214807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40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タイムライン</a:t>
            </a:r>
            <a:endParaRPr lang="en-US" sz="4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6" name="Text 3"/>
          <p:cNvSpPr/>
          <p:nvPr/>
        </p:nvSpPr>
        <p:spPr>
          <a:xfrm>
            <a:off x="9430362" y="1660921"/>
            <a:ext cx="3214807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40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プロフィール</a:t>
            </a:r>
            <a:endParaRPr lang="en-US" sz="4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01B94090-11B7-42AF-8050-ECE8C84E3837}"/>
              </a:ext>
            </a:extLst>
          </p:cNvPr>
          <p:cNvSpPr/>
          <p:nvPr/>
        </p:nvSpPr>
        <p:spPr>
          <a:xfrm>
            <a:off x="4500681" y="586002"/>
            <a:ext cx="56290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ja-JP" altLang="en-US" sz="6600" b="1" u="sng">
                <a:ln>
                  <a:solidFill>
                    <a:schemeClr val="tx2">
                      <a:lumMod val="25000"/>
                    </a:schemeClr>
                  </a:solidFill>
                </a:ln>
                <a:gradFill flip="none" rotWithShape="1">
                  <a:gsLst>
                    <a:gs pos="44000">
                      <a:schemeClr val="accent4">
                        <a:lumMod val="40000"/>
                        <a:lumOff val="60000"/>
                      </a:schemeClr>
                    </a:gs>
                    <a:gs pos="71700">
                      <a:schemeClr val="accent4">
                        <a:lumMod val="75000"/>
                      </a:schemeClr>
                    </a:gs>
                    <a:gs pos="0">
                      <a:srgbClr val="92D050"/>
                    </a:gs>
                    <a:gs pos="100000">
                      <a:srgbClr val="00B05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Cooper Black" panose="0208090404030B020404" pitchFamily="18" charset="0"/>
                <a:ea typeface="HGP創英角ｺﾞｼｯｸUB" panose="020B0900000000000000" pitchFamily="50" charset="-128"/>
                <a:cs typeface="Unbounded Bold" pitchFamily="34" charset="-120"/>
              </a:rPr>
              <a:t>タイムラインとプロフィール</a:t>
            </a:r>
            <a:endParaRPr lang="en-US" sz="6600" u="sng" dirty="0">
              <a:ln>
                <a:solidFill>
                  <a:schemeClr val="tx2">
                    <a:lumMod val="25000"/>
                  </a:schemeClr>
                </a:solidFill>
              </a:ln>
              <a:gradFill flip="none" rotWithShape="1">
                <a:gsLst>
                  <a:gs pos="44000">
                    <a:schemeClr val="accent4">
                      <a:lumMod val="40000"/>
                      <a:lumOff val="60000"/>
                    </a:schemeClr>
                  </a:gs>
                  <a:gs pos="71700">
                    <a:schemeClr val="accent4">
                      <a:lumMod val="75000"/>
                    </a:schemeClr>
                  </a:gs>
                  <a:gs pos="0">
                    <a:srgbClr val="92D050"/>
                  </a:gs>
                  <a:gs pos="100000">
                    <a:srgbClr val="00B050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glow rad="101600">
                  <a:schemeClr val="tx1">
                    <a:alpha val="60000"/>
                  </a:schemeClr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C733B40-C74B-42A0-B3CA-15FA2896C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681" y="2175539"/>
            <a:ext cx="2974168" cy="3589513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9735C19B-624E-4BF6-B52D-285906EA8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822" y="2062757"/>
            <a:ext cx="2494185" cy="4844819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C1AFB38A-7EF8-4B06-8BEB-06F40A0D7968}"/>
              </a:ext>
            </a:extLst>
          </p:cNvPr>
          <p:cNvSpPr/>
          <p:nvPr/>
        </p:nvSpPr>
        <p:spPr>
          <a:xfrm>
            <a:off x="-440674" y="7285270"/>
            <a:ext cx="16382082" cy="234027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  <a:effectLst>
            <a:glow rad="3429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Text 4"/>
          <p:cNvSpPr/>
          <p:nvPr/>
        </p:nvSpPr>
        <p:spPr>
          <a:xfrm>
            <a:off x="527941" y="7470586"/>
            <a:ext cx="6747945" cy="82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ja-JP" sz="2800">
                <a:latin typeface="HGS創英角ｺﾞｼｯｸUB" panose="020B0900000000000000" pitchFamily="50" charset="-128"/>
                <a:ea typeface="HGS創英角ｺﾞｼｯｸUB" panose="020B0900000000000000" pitchFamily="50" charset="-128"/>
                <a:cs typeface="Open Sans" pitchFamily="34" charset="-120"/>
              </a:rPr>
              <a:t>友人やおすすめの他者撮影写真が時系列で表示される</a:t>
            </a:r>
            <a:endParaRPr lang="en-US" altLang="ja-JP" sz="28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550F1DA8-84C2-4275-9CF8-E6427F61653F}"/>
              </a:ext>
            </a:extLst>
          </p:cNvPr>
          <p:cNvCxnSpPr>
            <a:cxnSpLocks/>
          </p:cNvCxnSpPr>
          <p:nvPr/>
        </p:nvCxnSpPr>
        <p:spPr>
          <a:xfrm>
            <a:off x="7315199" y="1255923"/>
            <a:ext cx="0" cy="8516038"/>
          </a:xfrm>
          <a:prstGeom prst="line">
            <a:avLst/>
          </a:prstGeom>
          <a:ln w="127000" cap="rnd"/>
          <a:effectLst>
            <a:glow rad="177800">
              <a:schemeClr val="tx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4">
            <a:extLst>
              <a:ext uri="{FF2B5EF4-FFF2-40B4-BE49-F238E27FC236}">
                <a16:creationId xmlns:a16="http://schemas.microsoft.com/office/drawing/2014/main" id="{3F7D5E96-8D3C-4094-A029-376A00637563}"/>
              </a:ext>
            </a:extLst>
          </p:cNvPr>
          <p:cNvSpPr/>
          <p:nvPr/>
        </p:nvSpPr>
        <p:spPr>
          <a:xfrm>
            <a:off x="7663792" y="7470585"/>
            <a:ext cx="6747945" cy="82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ja-JP" altLang="en-US" sz="2800">
                <a:latin typeface="HGS創英角ｺﾞｼｯｸUB" panose="020B0900000000000000" pitchFamily="50" charset="-128"/>
                <a:ea typeface="HGS創英角ｺﾞｼｯｸUB" panose="020B0900000000000000" pitchFamily="50" charset="-128"/>
                <a:cs typeface="Open Sans" pitchFamily="34" charset="-120"/>
              </a:rPr>
              <a:t>自分の設定したユーザー名と自己紹介文でユーザー同士の繋がりを広げる</a:t>
            </a:r>
            <a:endParaRPr lang="en-US" altLang="ja-JP" sz="28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1779" y="1439584"/>
            <a:ext cx="608254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5400" b="1">
                <a:latin typeface="HGS創英角ｺﾞｼｯｸUB" panose="020B0900000000000000" pitchFamily="50" charset="-128"/>
                <a:ea typeface="HGS創英角ｺﾞｼｯｸUB" panose="020B0900000000000000" pitchFamily="50" charset="-128"/>
                <a:cs typeface="Unbounded Bold" pitchFamily="34" charset="-120"/>
              </a:rPr>
              <a:t>独自の特殊機能</a:t>
            </a:r>
            <a:endParaRPr lang="en-US" sz="54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706410"/>
            <a:ext cx="7556421" cy="1748552"/>
          </a:xfrm>
          <a:prstGeom prst="roundRect">
            <a:avLst>
              <a:gd name="adj" fmla="val 8367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2675930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6" name="Shape 3"/>
          <p:cNvSpPr/>
          <p:nvPr/>
        </p:nvSpPr>
        <p:spPr>
          <a:xfrm>
            <a:off x="4231779" y="236624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6A688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5852" y="2570321"/>
            <a:ext cx="272177" cy="2721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51084" y="3273385"/>
            <a:ext cx="373844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altLang="ja-JP" sz="2650" b="1"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【</a:t>
            </a:r>
            <a:r>
              <a:rPr lang="en-US" sz="2650" b="1"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撮り合いチャレンジ</a:t>
            </a:r>
            <a:r>
              <a:rPr lang="en-US" altLang="ja-JP" sz="2650" b="1"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】</a:t>
            </a:r>
            <a:endParaRPr lang="en-US" sz="265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9" name="Text 5"/>
          <p:cNvSpPr/>
          <p:nvPr/>
        </p:nvSpPr>
        <p:spPr>
          <a:xfrm>
            <a:off x="1051084" y="3834765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特定のテーマで友人同士が写真を撮り合う企画を定期開催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。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93790" y="5113377"/>
            <a:ext cx="7556421" cy="1748552"/>
          </a:xfrm>
          <a:prstGeom prst="roundRect">
            <a:avLst>
              <a:gd name="adj" fmla="val 8367"/>
            </a:avLst>
          </a:prstGeom>
          <a:solidFill>
            <a:srgbClr val="FFFFFF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90" y="4991457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12" name="Shape 8"/>
          <p:cNvSpPr/>
          <p:nvPr/>
        </p:nvSpPr>
        <p:spPr>
          <a:xfrm>
            <a:off x="4231779" y="46817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6A688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5852" y="4885849"/>
            <a:ext cx="272177" cy="27217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51084" y="558891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altLang="ja-JP" sz="2650" b="1"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【</a:t>
            </a:r>
            <a:r>
              <a:rPr lang="ja-JP" altLang="en-US" sz="2650" b="1"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撮影者スコア</a:t>
            </a:r>
            <a:r>
              <a:rPr lang="en-US" altLang="ja-JP" sz="2650" b="1">
                <a:solidFill>
                  <a:srgbClr val="333F7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】</a:t>
            </a:r>
            <a:endParaRPr lang="en-US" sz="265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1051084" y="5963401"/>
            <a:ext cx="7041832" cy="826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ja-JP" altLang="en-US" sz="1600">
                <a:solidFill>
                  <a:srgbClr val="333F7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投稿ごとに「誰が撮ったか」が紐づくため、撮影者にも評価を還元できる仕組み。</a:t>
            </a:r>
            <a:endParaRPr lang="en-US" altLang="ja-JP" sz="1600">
              <a:solidFill>
                <a:srgbClr val="333F7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  <a:p>
            <a:pPr>
              <a:lnSpc>
                <a:spcPts val="2850"/>
              </a:lnSpc>
            </a:pPr>
            <a:r>
              <a:rPr lang="ja-JP" altLang="en-US" sz="1600">
                <a:solidFill>
                  <a:srgbClr val="333F70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撮影者としてのレベル・バッジが付与者としてのレベル・バッジが付与される。</a:t>
            </a:r>
            <a:endParaRPr lang="en-US" sz="1750" dirty="0">
              <a:solidFill>
                <a:srgbClr val="333F70"/>
              </a:solidFill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39B5468-D57A-4A34-8ED7-01E907857A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4901" y="1020951"/>
            <a:ext cx="4912930" cy="1167001"/>
          </a:xfrm>
          <a:prstGeom prst="rect">
            <a:avLst/>
          </a:prstGeom>
          <a:effectLst>
            <a:glow rad="152400">
              <a:schemeClr val="tx1"/>
            </a:glow>
          </a:effectLst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0655721F-AFD8-48F1-A339-0DE2F67E9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6EDD9F1-095D-4341-97ED-917EDC7650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05452" y="7404652"/>
            <a:ext cx="824948" cy="8249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8842"/>
            <a:ext cx="607349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ja-JP" altLang="en-US" sz="6000" b="1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　　　　　　　</a:t>
            </a:r>
            <a:r>
              <a:rPr lang="en-US" sz="6000" b="1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がもたらす成果</a:t>
            </a:r>
            <a:endParaRPr lang="en-US" sz="60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29445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363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精神的負担の軽減</a:t>
            </a:r>
            <a:endParaRPr lang="en-US" sz="36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20604" y="3853934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自撮りのプレッシャーから解放され、</a:t>
            </a:r>
            <a:r>
              <a:rPr lang="en-US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SNSを気楽に楽しめる</a:t>
            </a:r>
            <a:endParaRPr lang="en-US" sz="20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29445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363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関係性の強化</a:t>
            </a:r>
            <a:endParaRPr lang="en-US" sz="36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8" name="Text 4"/>
          <p:cNvSpPr/>
          <p:nvPr/>
        </p:nvSpPr>
        <p:spPr>
          <a:xfrm>
            <a:off x="7542014" y="3853934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写真を通じた交流で</a:t>
            </a:r>
            <a:r>
              <a:rPr lang="en-US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、友人や家族との絆が深まる</a:t>
            </a:r>
            <a:endParaRPr lang="en-US" sz="20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06553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940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新しい自己発見</a:t>
            </a:r>
            <a:endParaRPr lang="en-US" sz="36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020604" y="6431042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他者から見た自身の姿を知り</a:t>
            </a:r>
            <a:r>
              <a:rPr lang="en-US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、新たな一面を発見する</a:t>
            </a:r>
            <a:endParaRPr lang="en-US" sz="20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806553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940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リアルな体験の重視</a:t>
            </a:r>
            <a:endParaRPr lang="en-US" sz="36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542014" y="6431042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オンラインだけでなく</a:t>
            </a:r>
            <a:r>
              <a:rPr lang="en-US" sz="2000">
                <a:latin typeface="HGP創英ﾌﾟﾚｾﾞﾝｽEB" panose="02020800000000000000" pitchFamily="18" charset="-128"/>
                <a:ea typeface="HGP創英ﾌﾟﾚｾﾞﾝｽEB" panose="02020800000000000000" pitchFamily="18" charset="-128"/>
                <a:cs typeface="Open Sans" pitchFamily="34" charset="-120"/>
              </a:rPr>
              <a:t>、現実世界での体験価値が高まる</a:t>
            </a:r>
            <a:endParaRPr lang="en-US" sz="2000" dirty="0">
              <a:latin typeface="HGP創英ﾌﾟﾚｾﾞﾝｽEB" panose="02020800000000000000" pitchFamily="18" charset="-128"/>
              <a:ea typeface="HGP創英ﾌﾟﾚｾﾞﾝｽEB" panose="02020800000000000000" pitchFamily="18" charset="-128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57E1D0D-25C0-4219-86C4-28ACF1F22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9554" y="730372"/>
            <a:ext cx="5069849" cy="1204275"/>
          </a:xfrm>
          <a:prstGeom prst="rect">
            <a:avLst/>
          </a:prstGeom>
          <a:effectLst>
            <a:glow rad="152400">
              <a:schemeClr val="tx1"/>
            </a:glo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74758" y="4571868"/>
            <a:ext cx="7192208" cy="531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収益化モデル：広告とプレミアム機能</a:t>
            </a:r>
            <a:endParaRPr lang="en-US" sz="330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74758" y="2233195"/>
            <a:ext cx="3186946" cy="398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5400" b="1" dirty="0">
                <a:ln>
                  <a:solidFill>
                    <a:schemeClr val="bg1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Unbounded Bold" pitchFamily="34" charset="-120"/>
              </a:rPr>
              <a:t>広告収入</a:t>
            </a:r>
            <a:endParaRPr lang="en-US" sz="5400" dirty="0">
              <a:ln>
                <a:solidFill>
                  <a:schemeClr val="bg1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" name="Text 2"/>
          <p:cNvSpPr/>
          <p:nvPr/>
        </p:nvSpPr>
        <p:spPr>
          <a:xfrm>
            <a:off x="1783307" y="3707915"/>
            <a:ext cx="6312456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Open Sans" pitchFamily="34" charset="-120"/>
              </a:rPr>
              <a:t>投稿回数制限に達した際、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Open Sans" pitchFamily="34" charset="-120"/>
              </a:rPr>
              <a:t>広告視聴で回復オプションを提供</a:t>
            </a:r>
            <a:r>
              <a:rPr lang="en-US" sz="1650" dirty="0"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Open Sans" pitchFamily="34" charset="-120"/>
              </a:rPr>
              <a:t>。</a:t>
            </a:r>
            <a:endParaRPr lang="en-US" sz="1650" dirty="0"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E6DAB102-9FD5-429F-AACA-17126965D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169" y="2008651"/>
            <a:ext cx="4743947" cy="4993628"/>
          </a:xfrm>
          <a:prstGeom prst="rect">
            <a:avLst/>
          </a:prstGeom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E816226A-0851-4A06-8457-ABF8B0BFA242}"/>
              </a:ext>
            </a:extLst>
          </p:cNvPr>
          <p:cNvSpPr/>
          <p:nvPr/>
        </p:nvSpPr>
        <p:spPr>
          <a:xfrm>
            <a:off x="654844" y="589883"/>
            <a:ext cx="562903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ja-JP" altLang="en-US" sz="6600" b="1" u="sng">
                <a:ln>
                  <a:solidFill>
                    <a:schemeClr val="bg1"/>
                  </a:solidFill>
                </a:ln>
                <a:gradFill>
                  <a:gsLst>
                    <a:gs pos="10000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1"/>
                    </a:gs>
                    <a:gs pos="0">
                      <a:srgbClr val="FFFF00"/>
                    </a:gs>
                  </a:gsLst>
                  <a:lin ang="5400000" scaled="1"/>
                </a:gra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oper Black" panose="0208090404030B020404" pitchFamily="18" charset="0"/>
                <a:ea typeface="HGP創英角ｺﾞｼｯｸUB" panose="020B0900000000000000" pitchFamily="50" charset="-128"/>
                <a:cs typeface="Unbounded Bold" pitchFamily="34" charset="-120"/>
              </a:rPr>
              <a:t>収益化モデル</a:t>
            </a:r>
            <a:endParaRPr lang="en-US" sz="6600" u="sng" dirty="0">
              <a:ln>
                <a:solidFill>
                  <a:schemeClr val="bg1"/>
                </a:solidFill>
              </a:ln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  <a:gs pos="0">
                    <a:srgbClr val="FFFF00"/>
                  </a:gs>
                </a:gsLst>
                <a:lin ang="5400000" scaled="1"/>
              </a:gra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ギャラリー">
  <a:themeElements>
    <a:clrScheme name="ギャラリー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ギャラリー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ギャラリー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TM10001114[[fn=ギャラリー]]</Template>
  <TotalTime>244</TotalTime>
  <Words>313</Words>
  <Application>Microsoft Office PowerPoint</Application>
  <PresentationFormat>ユーザー設定</PresentationFormat>
  <Paragraphs>84</Paragraphs>
  <Slides>11</Slides>
  <Notes>10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25" baseType="lpstr">
      <vt:lpstr>HGP創英角ｺﾞｼｯｸUB</vt:lpstr>
      <vt:lpstr>HGS創英角ｺﾞｼｯｸUB</vt:lpstr>
      <vt:lpstr>Open Sans</vt:lpstr>
      <vt:lpstr>Cooper Black</vt:lpstr>
      <vt:lpstr>Unbounded Bold</vt:lpstr>
      <vt:lpstr>HG丸ｺﾞｼｯｸM-PRO</vt:lpstr>
      <vt:lpstr>游ゴシック</vt:lpstr>
      <vt:lpstr>Arial</vt:lpstr>
      <vt:lpstr>HGP創英ﾌﾟﾚｾﾞﾝｽEB</vt:lpstr>
      <vt:lpstr>游ゴシック Light</vt:lpstr>
      <vt:lpstr>Rockwell</vt:lpstr>
      <vt:lpstr>HGS明朝E</vt:lpstr>
      <vt:lpstr>HGP明朝E</vt:lpstr>
      <vt:lpstr>ギャラリー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/>
  <cp:lastModifiedBy>臼井　歩睦</cp:lastModifiedBy>
  <cp:revision>33</cp:revision>
  <dcterms:created xsi:type="dcterms:W3CDTF">2025-11-25T00:40:52Z</dcterms:created>
  <dcterms:modified xsi:type="dcterms:W3CDTF">2025-11-26T09:12:45Z</dcterms:modified>
</cp:coreProperties>
</file>